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AR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1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AR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19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AR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19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AR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20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5561BA9-63EE-4B17-9C5B-0805A4721E2C}" type="slidenum">
              <a:rPr lang="es-AR" sz="1400" b="0" strike="noStrike" spc="-1">
                <a:latin typeface="Times New Roman"/>
              </a:rPr>
              <a:t>‹#›</a:t>
            </a:fld>
            <a:endParaRPr lang="es-A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AR" sz="2000" b="0" strike="noStrike" spc="-1">
              <a:latin typeface="Arial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975568C-89F2-4ACC-83E2-316CA9187846}" type="slidenum">
              <a:rPr lang="en-US" sz="1400" b="0" strike="noStrike" spc="-1">
                <a:latin typeface="Times New Roman"/>
              </a:rPr>
              <a:t>1</a:t>
            </a:fld>
            <a:endParaRPr lang="es-AR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7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8. El patron instant gratification o gratificación instantánea dice que a las personas les gusta, ni bien empiezan a usar una aplicación, tener una sensación de éxito, o de que lograron completar lo que querían hacer. 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7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Por ejemplo en whatsapp cuando la descargamos por primera vez, nos inidica como iniciar nuestro primer chat y de esa forma una vez que tocamos el botón ya sentimos que hicimos bien la primer tarea. Esto nos motiva a seguir usando la aplicación por mas que el resto de tareas no sean tan faciles.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BCE8F6D-9F5E-4C95-ACF6-CD91D168EE1E}" type="slidenum">
              <a:rPr lang="en-US" sz="1400" b="0" strike="noStrike" spc="-1">
                <a:latin typeface="Times New Roman"/>
              </a:rPr>
              <a:t>8</a:t>
            </a:fld>
            <a:endParaRPr lang="es-AR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body"/>
          </p:nvPr>
        </p:nvSpPr>
        <p:spPr>
          <a:xfrm>
            <a:off x="3924000" y="2643840"/>
            <a:ext cx="5219640" cy="107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3924000" y="3723840"/>
            <a:ext cx="5219640" cy="503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79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1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2771640" y="1404720"/>
            <a:ext cx="6372000" cy="3024000"/>
          </a:xfrm>
          <a:prstGeom prst="rect">
            <a:avLst/>
          </a:prstGeom>
        </p:spPr>
        <p:txBody>
          <a:bodyPr lIns="90000" tIns="45000" rIns="90000" bIns="4500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58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341960" y="455040"/>
            <a:ext cx="4801680" cy="2116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Framework para</a:t>
            </a:r>
            <a:endParaRPr lang="es-AR" sz="36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escalar</a:t>
            </a:r>
            <a:r>
              <a:rPr lang="en-US" sz="3600" b="1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SCRUM:</a:t>
            </a:r>
            <a:br>
              <a:rPr dirty="0">
                <a:latin typeface="Merriweather" panose="00000500000000000000" pitchFamily="2" charset="0"/>
              </a:rPr>
            </a:br>
            <a:r>
              <a:rPr lang="en-US" sz="3600" b="1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LeSS</a:t>
            </a:r>
            <a:endParaRPr lang="es-AR" sz="36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grpSp>
        <p:nvGrpSpPr>
          <p:cNvPr id="202" name="Group 2"/>
          <p:cNvGrpSpPr/>
          <p:nvPr/>
        </p:nvGrpSpPr>
        <p:grpSpPr>
          <a:xfrm>
            <a:off x="4109040" y="0"/>
            <a:ext cx="234000" cy="5143320"/>
            <a:chOff x="4109040" y="0"/>
            <a:chExt cx="234000" cy="5143320"/>
          </a:xfrm>
        </p:grpSpPr>
        <p:sp>
          <p:nvSpPr>
            <p:cNvPr id="203" name="CustomShape 3"/>
            <p:cNvSpPr/>
            <p:nvPr/>
          </p:nvSpPr>
          <p:spPr>
            <a:xfrm>
              <a:off x="4283640" y="0"/>
              <a:ext cx="59400" cy="5143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4"/>
            <p:cNvSpPr/>
            <p:nvPr/>
          </p:nvSpPr>
          <p:spPr>
            <a:xfrm>
              <a:off x="4225680" y="0"/>
              <a:ext cx="59400" cy="5143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5"/>
            <p:cNvSpPr/>
            <p:nvPr/>
          </p:nvSpPr>
          <p:spPr>
            <a:xfrm>
              <a:off x="4167360" y="0"/>
              <a:ext cx="59400" cy="51433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6"/>
            <p:cNvSpPr/>
            <p:nvPr/>
          </p:nvSpPr>
          <p:spPr>
            <a:xfrm>
              <a:off x="4109040" y="0"/>
              <a:ext cx="59400" cy="5143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7" name="CustomShape 7"/>
          <p:cNvSpPr/>
          <p:nvPr/>
        </p:nvSpPr>
        <p:spPr>
          <a:xfrm>
            <a:off x="65160" y="2904120"/>
            <a:ext cx="4030560" cy="173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u="sng" strike="noStrike" spc="-1">
                <a:solidFill>
                  <a:srgbClr val="000000"/>
                </a:solidFill>
                <a:uFillTx/>
                <a:latin typeface="Arial"/>
                <a:ea typeface="Arial"/>
              </a:rPr>
              <a:t>Integrantes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A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Casas, Gonzalo - 81960 </a:t>
            </a:r>
            <a:endParaRPr lang="es-A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Hernández, Daniel - 55591</a:t>
            </a:r>
            <a:endParaRPr lang="es-A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Hidalgo, Nicolás - 78934 </a:t>
            </a:r>
            <a:endParaRPr lang="es-A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Martínez, Javier Alejandro - 62339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08" name="Google Shape;131;p20" descr="Text&#10;&#10;Description automatically generated"/>
          <p:cNvPicPr/>
          <p:nvPr/>
        </p:nvPicPr>
        <p:blipFill>
          <a:blip r:embed="rId4"/>
          <a:stretch/>
        </p:blipFill>
        <p:spPr>
          <a:xfrm>
            <a:off x="225360" y="322920"/>
            <a:ext cx="3466080" cy="1384920"/>
          </a:xfrm>
          <a:prstGeom prst="rect">
            <a:avLst/>
          </a:prstGeom>
          <a:ln>
            <a:noFill/>
          </a:ln>
        </p:spPr>
      </p:pic>
      <p:pic>
        <p:nvPicPr>
          <p:cNvPr id="209" name="Google Shape;132;p20" descr="Icon&#10;&#10;Description automatically generated"/>
          <p:cNvPicPr/>
          <p:nvPr/>
        </p:nvPicPr>
        <p:blipFill>
          <a:blip r:embed="rId5"/>
          <a:stretch/>
        </p:blipFill>
        <p:spPr>
          <a:xfrm>
            <a:off x="4354200" y="2364480"/>
            <a:ext cx="4789440" cy="269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Less Sprint</a:t>
            </a:r>
            <a:endParaRPr lang="es-AR" sz="28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pic>
        <p:nvPicPr>
          <p:cNvPr id="241" name="Google Shape;192;p29"/>
          <p:cNvPicPr/>
          <p:nvPr/>
        </p:nvPicPr>
        <p:blipFill>
          <a:blip r:embed="rId2"/>
          <a:stretch/>
        </p:blipFill>
        <p:spPr>
          <a:xfrm>
            <a:off x="1782000" y="1196640"/>
            <a:ext cx="5886720" cy="294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33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Planificación</a:t>
            </a:r>
            <a:r>
              <a:rPr lang="en-US" sz="33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del sprint</a:t>
            </a:r>
            <a:endParaRPr lang="es-AR" sz="33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pic>
        <p:nvPicPr>
          <p:cNvPr id="243" name="Google Shape;198;p30" descr="Planificación de Sprint"/>
          <p:cNvPicPr/>
          <p:nvPr/>
        </p:nvPicPr>
        <p:blipFill>
          <a:blip r:embed="rId2"/>
          <a:stretch/>
        </p:blipFill>
        <p:spPr>
          <a:xfrm>
            <a:off x="1251360" y="445320"/>
            <a:ext cx="6640560" cy="469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 rot="2700000">
            <a:off x="5869440" y="1853640"/>
            <a:ext cx="182880" cy="32796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2"/>
          <p:cNvSpPr/>
          <p:nvPr/>
        </p:nvSpPr>
        <p:spPr>
          <a:xfrm>
            <a:off x="5840280" y="3656160"/>
            <a:ext cx="241200" cy="225720"/>
          </a:xfrm>
          <a:custGeom>
            <a:avLst/>
            <a:gdLst/>
            <a:ahLst/>
            <a:cxn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TextShape 3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0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	</a:t>
            </a:r>
            <a:r>
              <a:rPr lang="en-US" sz="28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Planificación</a:t>
            </a:r>
            <a:r>
              <a:rPr lang="en-US" sz="28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del sprint</a:t>
            </a:r>
            <a:endParaRPr lang="es-AR" sz="28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10;p32"/>
          <p:cNvPicPr/>
          <p:nvPr/>
        </p:nvPicPr>
        <p:blipFill>
          <a:blip r:embed="rId2"/>
          <a:stretch/>
        </p:blipFill>
        <p:spPr>
          <a:xfrm>
            <a:off x="4709160" y="1535400"/>
            <a:ext cx="1660320" cy="172080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211;p32"/>
          <p:cNvPicPr/>
          <p:nvPr/>
        </p:nvPicPr>
        <p:blipFill>
          <a:blip r:embed="rId2"/>
          <a:stretch/>
        </p:blipFill>
        <p:spPr>
          <a:xfrm>
            <a:off x="2778120" y="1535400"/>
            <a:ext cx="1660320" cy="1720800"/>
          </a:xfrm>
          <a:prstGeom prst="rect">
            <a:avLst/>
          </a:prstGeom>
          <a:ln>
            <a:noFill/>
          </a:ln>
        </p:spPr>
      </p:pic>
      <p:pic>
        <p:nvPicPr>
          <p:cNvPr id="249" name="Google Shape;212;p32"/>
          <p:cNvPicPr/>
          <p:nvPr/>
        </p:nvPicPr>
        <p:blipFill>
          <a:blip r:embed="rId2"/>
          <a:stretch/>
        </p:blipFill>
        <p:spPr>
          <a:xfrm>
            <a:off x="847440" y="1535400"/>
            <a:ext cx="1660320" cy="1720800"/>
          </a:xfrm>
          <a:prstGeom prst="rect">
            <a:avLst/>
          </a:prstGeom>
          <a:ln>
            <a:noFill/>
          </a:ln>
        </p:spPr>
      </p:pic>
      <p:sp>
        <p:nvSpPr>
          <p:cNvPr id="250" name="TextShape 1"/>
          <p:cNvSpPr txBox="1"/>
          <p:nvPr/>
        </p:nvSpPr>
        <p:spPr>
          <a:xfrm>
            <a:off x="12960" y="202680"/>
            <a:ext cx="9143640" cy="378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Durante </a:t>
            </a:r>
            <a:r>
              <a:rPr lang="en-US" sz="28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el</a:t>
            </a:r>
            <a:r>
              <a:rPr lang="en-US" sz="28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sprint</a:t>
            </a:r>
            <a:endParaRPr lang="es-AR" sz="28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pic>
        <p:nvPicPr>
          <p:cNvPr id="251" name="Google Shape;214;p32" descr="Sprint Review Bazaar - Boceto de la historia"/>
          <p:cNvPicPr/>
          <p:nvPr/>
        </p:nvPicPr>
        <p:blipFill>
          <a:blip r:embed="rId3"/>
          <a:stretch/>
        </p:blipFill>
        <p:spPr>
          <a:xfrm>
            <a:off x="1214640" y="531000"/>
            <a:ext cx="6448320" cy="456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19;p33" descr="Graphical user interface, application&#10;&#10;Description automatically generated"/>
          <p:cNvPicPr/>
          <p:nvPr/>
        </p:nvPicPr>
        <p:blipFill>
          <a:blip r:embed="rId2"/>
          <a:srcRect t="8244" b="7628"/>
          <a:stretch/>
        </p:blipFill>
        <p:spPr>
          <a:xfrm>
            <a:off x="1125720" y="216360"/>
            <a:ext cx="6668640" cy="47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35920" y="295920"/>
            <a:ext cx="78368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7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Merriweather" panose="00000500000000000000" pitchFamily="2" charset="0"/>
                <a:ea typeface="Arial"/>
              </a:rPr>
              <a:t>Review y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Merriweather" panose="00000500000000000000" pitchFamily="2" charset="0"/>
                <a:ea typeface="Arial"/>
              </a:rPr>
              <a:t>retrospestive</a:t>
            </a:r>
            <a:r>
              <a:rPr lang="en-US" sz="2800" b="0" strike="noStrike" spc="-1" dirty="0">
                <a:solidFill>
                  <a:srgbClr val="000000"/>
                </a:solidFill>
                <a:latin typeface="Merriweather" panose="00000500000000000000" pitchFamily="2" charset="0"/>
                <a:ea typeface="Arial"/>
              </a:rPr>
              <a:t> </a:t>
            </a:r>
            <a:endParaRPr lang="es-AR" sz="2800" b="0" strike="noStrike" spc="-1" dirty="0">
              <a:latin typeface="Merriweather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/>
          <p:nvPr/>
        </p:nvPicPr>
        <p:blipFill>
          <a:blip r:embed="rId2"/>
          <a:stretch/>
        </p:blipFill>
        <p:spPr>
          <a:xfrm>
            <a:off x="720000" y="450360"/>
            <a:ext cx="7776000" cy="437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33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LeSS</a:t>
            </a:r>
            <a:r>
              <a:rPr lang="en-US" sz="33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vs </a:t>
            </a:r>
            <a:r>
              <a:rPr lang="en-US" sz="33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LeSS</a:t>
            </a:r>
            <a:r>
              <a:rPr lang="en-US" sz="33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Huge</a:t>
            </a:r>
            <a:endParaRPr lang="es-AR" sz="33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pic>
        <p:nvPicPr>
          <p:cNvPr id="256" name="Picture 255"/>
          <p:cNvPicPr/>
          <p:nvPr/>
        </p:nvPicPr>
        <p:blipFill>
          <a:blip r:embed="rId2"/>
          <a:stretch/>
        </p:blipFill>
        <p:spPr>
          <a:xfrm>
            <a:off x="259560" y="504000"/>
            <a:ext cx="5562000" cy="295200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3"/>
          <a:stretch/>
        </p:blipFill>
        <p:spPr>
          <a:xfrm>
            <a:off x="4032000" y="2313720"/>
            <a:ext cx="4464000" cy="251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58"/>
          <p:cNvPicPr/>
          <p:nvPr/>
        </p:nvPicPr>
        <p:blipFill>
          <a:blip r:embed="rId2"/>
          <a:stretch/>
        </p:blipFill>
        <p:spPr>
          <a:xfrm>
            <a:off x="990720" y="25200"/>
            <a:ext cx="7953840" cy="5662800"/>
          </a:xfrm>
          <a:prstGeom prst="rect">
            <a:avLst/>
          </a:prstGeom>
          <a:ln>
            <a:noFill/>
          </a:ln>
        </p:spPr>
      </p:pic>
      <p:sp>
        <p:nvSpPr>
          <p:cNvPr id="258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Huge Adoption</a:t>
            </a:r>
            <a:endParaRPr lang="es-AR" sz="28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1296000" y="25200"/>
            <a:ext cx="6817680" cy="487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45960" y="11556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>
                <a:solidFill>
                  <a:srgbClr val="3F3F3F"/>
                </a:solidFill>
                <a:latin typeface="Merriweather"/>
                <a:ea typeface="Arial"/>
              </a:rPr>
              <a:t>Por qué escalamos?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211" name="Picture 2" descr="A group of people on a stage&#10;&#10;Description automatically generated"/>
          <p:cNvPicPr/>
          <p:nvPr/>
        </p:nvPicPr>
        <p:blipFill>
          <a:blip r:embed="rId2"/>
          <a:stretch/>
        </p:blipFill>
        <p:spPr>
          <a:xfrm>
            <a:off x="1886760" y="1037160"/>
            <a:ext cx="6316560" cy="355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/>
          <p:nvPr/>
        </p:nvPicPr>
        <p:blipFill>
          <a:blip r:embed="rId2"/>
          <a:stretch/>
        </p:blipFill>
        <p:spPr>
          <a:xfrm>
            <a:off x="1512000" y="720000"/>
            <a:ext cx="6613920" cy="3816000"/>
          </a:xfrm>
          <a:prstGeom prst="rect">
            <a:avLst/>
          </a:prstGeom>
          <a:ln>
            <a:noFill/>
          </a:ln>
        </p:spPr>
      </p:pic>
      <p:sp>
        <p:nvSpPr>
          <p:cNvPr id="262" name="TextShape 1"/>
          <p:cNvSpPr txBox="1"/>
          <p:nvPr/>
        </p:nvSpPr>
        <p:spPr>
          <a:xfrm>
            <a:off x="93960" y="4681440"/>
            <a:ext cx="8913240" cy="287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F3F3F"/>
                </a:solidFill>
                <a:latin typeface="Arial"/>
                <a:ea typeface="Arial"/>
              </a:rPr>
              <a:t>Bibliografía: Large-Scale Scrum: More with LeSS: </a:t>
            </a:r>
            <a:r>
              <a:rPr lang="en-US" sz="1200" b="0" strike="noStrike" spc="-1">
                <a:solidFill>
                  <a:srgbClr val="3F3F3F"/>
                </a:solidFill>
                <a:latin typeface="Arial"/>
                <a:ea typeface="Arial"/>
              </a:rPr>
              <a:t>https://less.works/less/framework</a:t>
            </a:r>
            <a:endParaRPr lang="es-AR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" descr="Diagram&#10;&#10;Description automatically generated"/>
          <p:cNvPicPr/>
          <p:nvPr/>
        </p:nvPicPr>
        <p:blipFill>
          <a:blip r:embed="rId2"/>
          <a:srcRect l="3929" t="5772" r="4643" b="16318"/>
          <a:stretch/>
        </p:blipFill>
        <p:spPr>
          <a:xfrm>
            <a:off x="79920" y="813600"/>
            <a:ext cx="6213240" cy="281016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79920" y="6336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>
                <a:solidFill>
                  <a:srgbClr val="3F3F3F"/>
                </a:solidFill>
                <a:latin typeface="Merriweather"/>
                <a:ea typeface="Arial"/>
              </a:rPr>
              <a:t>LeSS Framework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214" name="Picture 4" descr="Diagram&#10;&#10;Description automatically generated"/>
          <p:cNvPicPr/>
          <p:nvPr/>
        </p:nvPicPr>
        <p:blipFill>
          <a:blip r:embed="rId3"/>
          <a:srcRect l="1679" t="5178" r="5475" b="3905"/>
          <a:stretch/>
        </p:blipFill>
        <p:spPr>
          <a:xfrm>
            <a:off x="4264200" y="2956320"/>
            <a:ext cx="4892760" cy="218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603720" y="11484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>
                <a:solidFill>
                  <a:srgbClr val="3F3F3F"/>
                </a:solidFill>
                <a:latin typeface="Merriweather"/>
                <a:ea typeface="Arial"/>
              </a:rPr>
              <a:t>Composición de LeSS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216" name="Google Shape;148;p23" descr="A picture containing calendar&#10;&#10;Description automatically generated"/>
          <p:cNvPicPr/>
          <p:nvPr/>
        </p:nvPicPr>
        <p:blipFill>
          <a:blip r:embed="rId2"/>
          <a:stretch/>
        </p:blipFill>
        <p:spPr>
          <a:xfrm>
            <a:off x="2576160" y="518040"/>
            <a:ext cx="4541040" cy="462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83360" y="115200"/>
            <a:ext cx="78530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>
                <a:solidFill>
                  <a:srgbClr val="3F3F3F"/>
                </a:solidFill>
                <a:latin typeface="Merriweather"/>
                <a:ea typeface="Arial"/>
              </a:rPr>
              <a:t>Principios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218" name="Picture 4" descr="A picture containing background pattern&#10;&#10;Description automatically generated"/>
          <p:cNvPicPr/>
          <p:nvPr/>
        </p:nvPicPr>
        <p:blipFill>
          <a:blip r:embed="rId2"/>
          <a:srcRect t="2318" r="7641"/>
          <a:stretch/>
        </p:blipFill>
        <p:spPr>
          <a:xfrm>
            <a:off x="1389240" y="691200"/>
            <a:ext cx="6364800" cy="460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465920" y="197640"/>
            <a:ext cx="67838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>
                <a:solidFill>
                  <a:srgbClr val="3F3F3F"/>
                </a:solidFill>
                <a:latin typeface="Merriweather"/>
                <a:ea typeface="Arial"/>
              </a:rPr>
              <a:t>Principios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220" name="Picture 2" descr="A picture containing logo&#10;&#10;Description automatically generated"/>
          <p:cNvPicPr/>
          <p:nvPr/>
        </p:nvPicPr>
        <p:blipFill>
          <a:blip r:embed="rId2"/>
          <a:srcRect l="44446" t="31906" r="23440" b="32032"/>
          <a:stretch/>
        </p:blipFill>
        <p:spPr>
          <a:xfrm>
            <a:off x="6622920" y="1682280"/>
            <a:ext cx="1769760" cy="1358280"/>
          </a:xfrm>
          <a:prstGeom prst="rect">
            <a:avLst/>
          </a:prstGeom>
          <a:ln>
            <a:noFill/>
          </a:ln>
        </p:spPr>
      </p:pic>
      <p:pic>
        <p:nvPicPr>
          <p:cNvPr id="221" name="Picture 4" descr="A picture containing silhouette, domestic cat&#10;&#10;Description automatically generated"/>
          <p:cNvPicPr/>
          <p:nvPr/>
        </p:nvPicPr>
        <p:blipFill>
          <a:blip r:embed="rId3"/>
          <a:srcRect l="40888" t="12953" r="21012" b="14159"/>
          <a:stretch/>
        </p:blipFill>
        <p:spPr>
          <a:xfrm>
            <a:off x="424440" y="1861560"/>
            <a:ext cx="2358360" cy="3083760"/>
          </a:xfrm>
          <a:prstGeom prst="rect">
            <a:avLst/>
          </a:prstGeom>
          <a:ln>
            <a:noFill/>
          </a:ln>
        </p:spPr>
      </p:pic>
      <p:pic>
        <p:nvPicPr>
          <p:cNvPr id="222" name="Picture 6" descr="Logo&#10;&#10;Description automatically generated"/>
          <p:cNvPicPr/>
          <p:nvPr/>
        </p:nvPicPr>
        <p:blipFill>
          <a:blip r:embed="rId4"/>
          <a:srcRect l="15285" t="32126" r="14243" b="18095"/>
          <a:stretch/>
        </p:blipFill>
        <p:spPr>
          <a:xfrm>
            <a:off x="3121200" y="3354120"/>
            <a:ext cx="2900880" cy="140040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1351440" y="1528200"/>
            <a:ext cx="1769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erriweather"/>
                <a:ea typeface="Arial"/>
              </a:rPr>
              <a:t>Más con menos</a:t>
            </a:r>
            <a:endParaRPr lang="es-AR" sz="1400" b="0" strike="noStrike" spc="-1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3404160" y="2779200"/>
            <a:ext cx="274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erriweather"/>
                <a:ea typeface="Arial"/>
              </a:rPr>
              <a:t>Mejora continua mediante la excelencia técnica</a:t>
            </a:r>
            <a:endParaRPr lang="es-AR" sz="1400" b="0" strike="noStrike" spc="-1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6511680" y="1235520"/>
            <a:ext cx="21157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erriweather"/>
                <a:ea typeface="Arial"/>
              </a:rPr>
              <a:t>Enfoque como </a:t>
            </a:r>
            <a:endParaRPr lang="es-AR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erriweather"/>
                <a:ea typeface="Arial"/>
              </a:rPr>
              <a:t>producto completo</a:t>
            </a:r>
            <a:endParaRPr lang="es-AR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418400" y="2424240"/>
            <a:ext cx="252720" cy="1940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"/>
          <p:cNvSpPr/>
          <p:nvPr/>
        </p:nvSpPr>
        <p:spPr>
          <a:xfrm>
            <a:off x="645120" y="155160"/>
            <a:ext cx="78530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Principios</a:t>
            </a:r>
            <a:endParaRPr lang="es-AR" sz="3600" b="0" strike="noStrike" spc="-1" dirty="0">
              <a:latin typeface="Merriweather" panose="00000500000000000000" pitchFamily="2" charset="0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989280" y="696240"/>
            <a:ext cx="261000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Merriweather"/>
                <a:ea typeface="Merriweather"/>
              </a:rPr>
              <a:t>Pensamiento Sistémico</a:t>
            </a:r>
            <a:endParaRPr lang="es-AR" sz="16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5910120" y="731160"/>
            <a:ext cx="224928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Merriweather"/>
                <a:ea typeface="Merriweather"/>
              </a:rPr>
              <a:t>Pensamiento Lean</a:t>
            </a:r>
            <a:endParaRPr lang="es-AR" sz="1600" b="0" strike="noStrike" spc="-1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3679920" y="2762640"/>
            <a:ext cx="182304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Merriweather"/>
                <a:ea typeface="Merriweather"/>
              </a:rPr>
              <a:t>Teoria de colas</a:t>
            </a:r>
            <a:endParaRPr lang="es-AR" sz="1600" b="0" strike="noStrike" spc="-1">
              <a:latin typeface="Arial"/>
            </a:endParaRPr>
          </a:p>
        </p:txBody>
      </p:sp>
      <p:pic>
        <p:nvPicPr>
          <p:cNvPr id="231" name="Google Shape;169;p26"/>
          <p:cNvPicPr/>
          <p:nvPr/>
        </p:nvPicPr>
        <p:blipFill>
          <a:blip r:embed="rId2"/>
          <a:stretch/>
        </p:blipFill>
        <p:spPr>
          <a:xfrm>
            <a:off x="3302640" y="3484800"/>
            <a:ext cx="2382840" cy="1382040"/>
          </a:xfrm>
          <a:prstGeom prst="rect">
            <a:avLst/>
          </a:prstGeom>
          <a:ln>
            <a:noFill/>
          </a:ln>
        </p:spPr>
      </p:pic>
      <p:pic>
        <p:nvPicPr>
          <p:cNvPr id="232" name="Google Shape;170;p26"/>
          <p:cNvPicPr/>
          <p:nvPr/>
        </p:nvPicPr>
        <p:blipFill>
          <a:blip r:embed="rId3"/>
          <a:stretch/>
        </p:blipFill>
        <p:spPr>
          <a:xfrm>
            <a:off x="873360" y="1366200"/>
            <a:ext cx="2382840" cy="1461240"/>
          </a:xfrm>
          <a:prstGeom prst="rect">
            <a:avLst/>
          </a:prstGeom>
          <a:ln>
            <a:noFill/>
          </a:ln>
        </p:spPr>
      </p:pic>
      <p:pic>
        <p:nvPicPr>
          <p:cNvPr id="233" name="Google Shape;171;p26"/>
          <p:cNvPicPr/>
          <p:nvPr/>
        </p:nvPicPr>
        <p:blipFill>
          <a:blip r:embed="rId4"/>
          <a:stretch/>
        </p:blipFill>
        <p:spPr>
          <a:xfrm>
            <a:off x="5955480" y="1366200"/>
            <a:ext cx="1965960" cy="134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33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Como </a:t>
            </a:r>
            <a:r>
              <a:rPr lang="en-US" sz="33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funciona</a:t>
            </a:r>
            <a:r>
              <a:rPr lang="en-US" sz="33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Less?</a:t>
            </a:r>
            <a:endParaRPr lang="es-AR" sz="33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pic>
        <p:nvPicPr>
          <p:cNvPr id="235" name="Google Shape;178;p27"/>
          <p:cNvPicPr/>
          <p:nvPr/>
        </p:nvPicPr>
        <p:blipFill>
          <a:blip r:embed="rId3"/>
          <a:stretch/>
        </p:blipFill>
        <p:spPr>
          <a:xfrm>
            <a:off x="1560240" y="1405440"/>
            <a:ext cx="6089040" cy="3196440"/>
          </a:xfrm>
          <a:prstGeom prst="rect">
            <a:avLst/>
          </a:prstGeom>
          <a:ln>
            <a:noFill/>
          </a:ln>
        </p:spPr>
      </p:pic>
      <p:sp>
        <p:nvSpPr>
          <p:cNvPr id="236" name="TextShape 2"/>
          <p:cNvSpPr txBox="1"/>
          <p:nvPr/>
        </p:nvSpPr>
        <p:spPr>
          <a:xfrm>
            <a:off x="0" y="7642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Less Structure</a:t>
            </a:r>
            <a:endParaRPr lang="es-AR" sz="30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Merriweather"/>
                <a:ea typeface="Merriweather"/>
              </a:rPr>
              <a:t>Less Product</a:t>
            </a:r>
            <a:endParaRPr lang="es-A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Google Shape;185;p28"/>
          <p:cNvPicPr/>
          <p:nvPr/>
        </p:nvPicPr>
        <p:blipFill>
          <a:blip r:embed="rId2"/>
          <a:stretch/>
        </p:blipFill>
        <p:spPr>
          <a:xfrm>
            <a:off x="696600" y="1763280"/>
            <a:ext cx="4897800" cy="2085120"/>
          </a:xfrm>
          <a:prstGeom prst="rect">
            <a:avLst/>
          </a:prstGeom>
          <a:ln>
            <a:noFill/>
          </a:ln>
        </p:spPr>
      </p:pic>
      <p:pic>
        <p:nvPicPr>
          <p:cNvPr id="239" name="Google Shape;186;p28"/>
          <p:cNvPicPr/>
          <p:nvPr/>
        </p:nvPicPr>
        <p:blipFill>
          <a:blip r:embed="rId3"/>
          <a:stretch/>
        </p:blipFill>
        <p:spPr>
          <a:xfrm>
            <a:off x="5752080" y="2156400"/>
            <a:ext cx="2887560" cy="160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209</Words>
  <Application>Microsoft Office PowerPoint</Application>
  <PresentationFormat>On-screen Show (16:9)</PresentationFormat>
  <Paragraphs>36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Merriweather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Gonzalo Casas</cp:lastModifiedBy>
  <cp:revision>3</cp:revision>
  <dcterms:modified xsi:type="dcterms:W3CDTF">2022-05-13T19:30:06Z</dcterms:modified>
  <dc:language>es-AR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20</vt:i4>
  </property>
</Properties>
</file>